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4" r:id="rId5"/>
    <p:sldId id="265" r:id="rId6"/>
    <p:sldId id="267" r:id="rId7"/>
    <p:sldId id="268" r:id="rId8"/>
    <p:sldId id="262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1"/>
    <a:srgbClr val="990099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32026-4900-4FEE-9F8B-E07C859DA7F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E6044-AE64-429E-9FE3-83E6C9787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38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2C84F2-FBB9-459E-BE75-19E5821A78D9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3C3C1C-A554-4EA6-9B08-580B09A29A66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3C3C1C-A554-4EA6-9B08-580B09A29A66}" type="slidenum">
              <a:rPr lang="en-US" altLang="ja-JP">
                <a:solidFill>
                  <a:prstClr val="black"/>
                </a:solidFill>
              </a:rPr>
              <a:pPr/>
              <a:t>6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8B143-1841-4644-8F73-F2F435E78E7A}" type="slidenum">
              <a:rPr lang="en-US" altLang="ja-JP">
                <a:solidFill>
                  <a:prstClr val="black"/>
                </a:solidFill>
              </a:rPr>
              <a:pPr/>
              <a:t>7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山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山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山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  <a:alpha val="0"/>
              </a:schemeClr>
            </a:gs>
            <a:gs pos="40000">
              <a:schemeClr val="accent1">
                <a:lumMod val="20000"/>
                <a:lumOff val="80000"/>
                <a:alpha val="20000"/>
              </a:schemeClr>
            </a:gs>
            <a:gs pos="100000">
              <a:schemeClr val="accent2">
                <a:lumMod val="20000"/>
                <a:lumOff val="80000"/>
                <a:alpha val="45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0ED720-0104-4369-84BC-D37694168613}" type="datetimeFigureOut">
              <a:rPr kumimoji="1" lang="ja-JP" altLang="en-US" smtClean="0"/>
              <a:t>2012/5/7</a:t>
            </a:fld>
            <a:endParaRPr kumimoji="1" lang="ja-JP" altLang="en-US"/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  <a:alpha val="0"/>
              </a:schemeClr>
            </a:gs>
            <a:gs pos="40000">
              <a:schemeClr val="accent1">
                <a:lumMod val="20000"/>
                <a:lumOff val="80000"/>
                <a:alpha val="20000"/>
              </a:schemeClr>
            </a:gs>
            <a:gs pos="100000">
              <a:schemeClr val="accent2">
                <a:lumMod val="20000"/>
                <a:lumOff val="80000"/>
                <a:alpha val="45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206680" cy="2736304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dirty="0" smtClean="0"/>
              <a:t>子どものコミュニケーションチェックリスト（</a:t>
            </a:r>
            <a:r>
              <a:rPr lang="en-US" altLang="ja-JP" dirty="0" smtClean="0"/>
              <a:t>CCC-2</a:t>
            </a:r>
            <a:r>
              <a:rPr lang="ja-JP" altLang="en-US" dirty="0" smtClean="0"/>
              <a:t>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日本語版の標準化：定型就学前児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5536" y="3140968"/>
            <a:ext cx="8424936" cy="331236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○ </a:t>
            </a:r>
            <a:r>
              <a:rPr lang="ja-JP" altLang="en-US" dirty="0" smtClean="0"/>
              <a:t>大井</a:t>
            </a:r>
            <a:r>
              <a:rPr lang="ja-JP" altLang="en-US" dirty="0"/>
              <a:t>　</a:t>
            </a:r>
            <a:r>
              <a:rPr lang="ja-JP" altLang="en-US" dirty="0" smtClean="0"/>
              <a:t>学 </a:t>
            </a:r>
            <a:r>
              <a:rPr lang="en-US" altLang="ja-JP" dirty="0" smtClean="0"/>
              <a:t>1,2</a:t>
            </a:r>
            <a:r>
              <a:rPr lang="ja-JP" altLang="en-US" dirty="0" smtClean="0"/>
              <a:t>）、　田中</a:t>
            </a:r>
            <a:r>
              <a:rPr lang="ja-JP" altLang="en-US" dirty="0"/>
              <a:t>　</a:t>
            </a:r>
            <a:r>
              <a:rPr lang="ja-JP" altLang="en-US" dirty="0" smtClean="0"/>
              <a:t>早苗 </a:t>
            </a:r>
            <a:r>
              <a:rPr lang="en-US" altLang="ja-JP" dirty="0" smtClean="0"/>
              <a:t>1,2</a:t>
            </a:r>
            <a:r>
              <a:rPr lang="ja-JP" altLang="en-US" dirty="0" smtClean="0"/>
              <a:t>）、</a:t>
            </a:r>
            <a:endParaRPr lang="en-US" altLang="ja-JP" dirty="0" smtClean="0"/>
          </a:p>
          <a:p>
            <a:r>
              <a:rPr lang="ja-JP" altLang="en-US" dirty="0" smtClean="0"/>
              <a:t>権藤桂子 </a:t>
            </a:r>
            <a:r>
              <a:rPr lang="en-US" altLang="ja-JP" dirty="0" smtClean="0"/>
              <a:t>3</a:t>
            </a:r>
            <a:r>
              <a:rPr lang="ja-JP" altLang="en-US" dirty="0" smtClean="0"/>
              <a:t>）、 綾野鈴子 </a:t>
            </a:r>
            <a:r>
              <a:rPr lang="en-US" altLang="ja-JP" dirty="0" smtClean="0"/>
              <a:t>4</a:t>
            </a:r>
            <a:r>
              <a:rPr lang="ja-JP" altLang="en-US" dirty="0" smtClean="0"/>
              <a:t>）、 長谷川千秋 </a:t>
            </a:r>
            <a:r>
              <a:rPr lang="en-US" altLang="ja-JP" dirty="0" smtClean="0"/>
              <a:t>1</a:t>
            </a:r>
            <a:r>
              <a:rPr lang="ja-JP" altLang="en-US" dirty="0" smtClean="0"/>
              <a:t>）</a:t>
            </a:r>
          </a:p>
          <a:p>
            <a:r>
              <a:rPr lang="ja-JP" altLang="en-US" sz="3500" dirty="0" smtClean="0"/>
              <a:t>１</a:t>
            </a:r>
            <a:r>
              <a:rPr lang="ja-JP" altLang="en-US" sz="3500" dirty="0"/>
              <a:t>）</a:t>
            </a:r>
            <a:r>
              <a:rPr lang="ja-JP" altLang="en-US" dirty="0"/>
              <a:t>大阪大学連合大学院小児発達学研究科金沢校</a:t>
            </a:r>
          </a:p>
          <a:p>
            <a:r>
              <a:rPr lang="ja-JP" altLang="en-US" sz="3500" dirty="0"/>
              <a:t>２）</a:t>
            </a:r>
            <a:r>
              <a:rPr lang="ja-JP" altLang="en-US" dirty="0"/>
              <a:t>金沢大学子どものこころの発達研究センター</a:t>
            </a:r>
          </a:p>
          <a:p>
            <a:r>
              <a:rPr lang="ja-JP" altLang="en-US" sz="3500" dirty="0"/>
              <a:t>３）</a:t>
            </a:r>
            <a:r>
              <a:rPr lang="ja-JP" altLang="en-US" dirty="0"/>
              <a:t>共立女子大学</a:t>
            </a:r>
          </a:p>
          <a:p>
            <a:r>
              <a:rPr lang="ja-JP" altLang="en-US" sz="3500" dirty="0"/>
              <a:t>４）</a:t>
            </a:r>
            <a:r>
              <a:rPr lang="ja-JP" altLang="en-US" dirty="0"/>
              <a:t>共立女子大学大学院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06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6856" y="908720"/>
            <a:ext cx="8229600" cy="2448272"/>
          </a:xfrm>
          <a:solidFill>
            <a:srgbClr val="FFFFE1"/>
          </a:solidFill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ja-JP" altLang="en-US" sz="3000" dirty="0" smtClean="0"/>
              <a:t>　</a:t>
            </a:r>
            <a:r>
              <a:rPr lang="en-US" altLang="ja-JP" sz="3000" dirty="0" smtClean="0"/>
              <a:t>Bishop(2003</a:t>
            </a:r>
            <a:r>
              <a:rPr lang="en-US" altLang="ja-JP" sz="3000" dirty="0"/>
              <a:t>)</a:t>
            </a:r>
            <a:r>
              <a:rPr lang="ja-JP" altLang="en-US" sz="3000" dirty="0"/>
              <a:t>によって開発された</a:t>
            </a:r>
            <a:r>
              <a:rPr lang="en-US" altLang="ja-JP" sz="3000" dirty="0"/>
              <a:t>CCC-2</a:t>
            </a:r>
            <a:r>
              <a:rPr lang="ja-JP" altLang="en-US" sz="3000" dirty="0"/>
              <a:t>の</a:t>
            </a:r>
            <a:r>
              <a:rPr lang="ja-JP" altLang="en-US" sz="3000" dirty="0" smtClean="0"/>
              <a:t>日本</a:t>
            </a:r>
            <a:endParaRPr lang="en-US" altLang="ja-JP" sz="3000" dirty="0" smtClean="0"/>
          </a:p>
          <a:p>
            <a:pPr marL="109728" indent="0">
              <a:buNone/>
            </a:pPr>
            <a:r>
              <a:rPr lang="ja-JP" altLang="en-US" sz="3000" dirty="0" smtClean="0"/>
              <a:t>　語版</a:t>
            </a:r>
            <a:r>
              <a:rPr lang="ja-JP" altLang="en-US" sz="3000" dirty="0"/>
              <a:t>研究用（大井ほか</a:t>
            </a:r>
            <a:r>
              <a:rPr lang="en-US" altLang="ja-JP" sz="3000" dirty="0"/>
              <a:t>2009</a:t>
            </a:r>
            <a:r>
              <a:rPr lang="ja-JP" altLang="en-US" sz="3000" dirty="0"/>
              <a:t>）の標準化に向け、</a:t>
            </a:r>
            <a:r>
              <a:rPr lang="ja-JP" altLang="en-US" sz="3000" dirty="0" smtClean="0"/>
              <a:t>定</a:t>
            </a:r>
            <a:endParaRPr lang="en-US" altLang="ja-JP" sz="3000" dirty="0" smtClean="0"/>
          </a:p>
          <a:p>
            <a:pPr marL="109728" indent="0">
              <a:buNone/>
            </a:pPr>
            <a:r>
              <a:rPr lang="ja-JP" altLang="en-US" sz="3000" dirty="0"/>
              <a:t>　</a:t>
            </a:r>
            <a:r>
              <a:rPr lang="ja-JP" altLang="en-US" sz="3000" dirty="0" smtClean="0"/>
              <a:t>型</a:t>
            </a:r>
            <a:r>
              <a:rPr lang="ja-JP" altLang="en-US" sz="3000" dirty="0"/>
              <a:t>就学前児のサンプルを得た</a:t>
            </a:r>
            <a:r>
              <a:rPr lang="ja-JP" altLang="en-US" sz="3000" dirty="0" smtClean="0"/>
              <a:t>。</a:t>
            </a:r>
            <a:endParaRPr lang="en-US" altLang="ja-JP" sz="3000" dirty="0" smtClean="0"/>
          </a:p>
          <a:p>
            <a:pPr marL="109728" indent="0">
              <a:buNone/>
            </a:pPr>
            <a:r>
              <a:rPr lang="ja-JP" altLang="en-US" sz="3000" dirty="0" smtClean="0"/>
              <a:t>　昨年度</a:t>
            </a:r>
            <a:r>
              <a:rPr lang="ja-JP" altLang="en-US" sz="3000" dirty="0"/>
              <a:t>第</a:t>
            </a:r>
            <a:r>
              <a:rPr lang="en-US" altLang="ja-JP" sz="3000" dirty="0"/>
              <a:t>37</a:t>
            </a:r>
            <a:r>
              <a:rPr lang="ja-JP" altLang="en-US" sz="3000" dirty="0"/>
              <a:t>回学術講演会にて発表した</a:t>
            </a:r>
            <a:r>
              <a:rPr lang="ja-JP" altLang="en-US" sz="3000" dirty="0" smtClean="0"/>
              <a:t>小学生</a:t>
            </a:r>
            <a:endParaRPr lang="en-US" altLang="ja-JP" sz="3000" dirty="0" smtClean="0"/>
          </a:p>
          <a:p>
            <a:pPr marL="109728" indent="0">
              <a:buNone/>
            </a:pPr>
            <a:r>
              <a:rPr lang="ja-JP" altLang="en-US" sz="3000" dirty="0"/>
              <a:t>　</a:t>
            </a:r>
            <a:r>
              <a:rPr lang="ja-JP" altLang="en-US" sz="3000" dirty="0" smtClean="0"/>
              <a:t>データ</a:t>
            </a:r>
            <a:r>
              <a:rPr lang="ja-JP" altLang="en-US" sz="3000" dirty="0"/>
              <a:t>と比較し、</a:t>
            </a:r>
            <a:r>
              <a:rPr lang="en-US" altLang="ja-JP" sz="3000" dirty="0"/>
              <a:t>CCC-2</a:t>
            </a:r>
            <a:r>
              <a:rPr lang="ja-JP" altLang="en-US" sz="3000" dirty="0"/>
              <a:t>日本語版の基本的性能</a:t>
            </a:r>
            <a:r>
              <a:rPr lang="ja-JP" altLang="en-US" sz="3000" dirty="0" smtClean="0"/>
              <a:t>に</a:t>
            </a:r>
            <a:endParaRPr lang="en-US" altLang="ja-JP" sz="3000" dirty="0" smtClean="0"/>
          </a:p>
          <a:p>
            <a:pPr marL="109728" indent="0">
              <a:buNone/>
            </a:pPr>
            <a:r>
              <a:rPr lang="ja-JP" altLang="en-US" sz="3000" dirty="0"/>
              <a:t>　</a:t>
            </a:r>
            <a:r>
              <a:rPr lang="ja-JP" altLang="en-US" sz="3000" dirty="0" smtClean="0"/>
              <a:t>ついて検討</a:t>
            </a:r>
            <a:r>
              <a:rPr lang="ja-JP" altLang="en-US" sz="3000" dirty="0"/>
              <a:t>した</a:t>
            </a:r>
            <a:r>
              <a:rPr lang="ja-JP" altLang="en-US" sz="3000" dirty="0" smtClean="0"/>
              <a:t>。</a:t>
            </a:r>
            <a:endParaRPr kumimoji="1" lang="ja-JP" altLang="en-US" sz="30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229600" cy="1143000"/>
          </a:xfrm>
        </p:spPr>
        <p:txBody>
          <a:bodyPr/>
          <a:lstStyle/>
          <a:p>
            <a:r>
              <a:rPr lang="ja-JP" altLang="en-US" dirty="0"/>
              <a:t>はじめに</a:t>
            </a:r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79512" y="3222104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ja-JP" altLang="en-US" dirty="0" smtClean="0"/>
              <a:t>方法</a:t>
            </a:r>
            <a:endParaRPr lang="ja-JP" altLang="en-US" dirty="0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7200" y="4077072"/>
            <a:ext cx="8229600" cy="2592288"/>
          </a:xfrm>
          <a:prstGeom prst="rect">
            <a:avLst/>
          </a:prstGeom>
          <a:solidFill>
            <a:srgbClr val="FFFFE1"/>
          </a:solidFill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1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None/>
            </a:pPr>
            <a:r>
              <a:rPr lang="ja-JP" altLang="en-US" dirty="0" smtClean="0"/>
              <a:t>　国内各地の幼稚園、保育園、関係機関の協力により、</a:t>
            </a:r>
            <a:endParaRPr lang="en-US" altLang="ja-JP" dirty="0" smtClean="0"/>
          </a:p>
          <a:p>
            <a:pPr marL="109728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北海道、石川県、群馬県、神奈川県、大阪府、佐賀県</a:t>
            </a:r>
            <a:endParaRPr lang="en-US" altLang="ja-JP" dirty="0" smtClean="0"/>
          </a:p>
          <a:p>
            <a:pPr marL="109728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の</a:t>
            </a:r>
            <a:r>
              <a:rPr lang="en-US" altLang="ja-JP" dirty="0" smtClean="0"/>
              <a:t>3</a:t>
            </a:r>
            <a:r>
              <a:rPr lang="ja-JP" altLang="en-US" dirty="0" smtClean="0"/>
              <a:t>歳～</a:t>
            </a:r>
            <a:r>
              <a:rPr lang="en-US" altLang="ja-JP" dirty="0" smtClean="0"/>
              <a:t>6</a:t>
            </a:r>
            <a:r>
              <a:rPr lang="ja-JP" altLang="en-US" dirty="0" smtClean="0"/>
              <a:t>歳の就学前児</a:t>
            </a:r>
            <a:r>
              <a:rPr lang="en-US" altLang="ja-JP" dirty="0" smtClean="0"/>
              <a:t>1285</a:t>
            </a:r>
            <a:r>
              <a:rPr lang="ja-JP" altLang="en-US" dirty="0" smtClean="0"/>
              <a:t>名分のデータを回収。</a:t>
            </a:r>
            <a:endParaRPr lang="en-US" altLang="ja-JP" dirty="0" smtClean="0"/>
          </a:p>
          <a:p>
            <a:pPr marL="109728" indent="0">
              <a:buNone/>
            </a:pPr>
            <a:r>
              <a:rPr lang="ja-JP" altLang="en-US" dirty="0" smtClean="0"/>
              <a:t>  男女差の有無、各領域素点と年齢の相関、各領域の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内容的妥当性について基本統計処理を行い、小中学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生データと比較した。</a:t>
            </a:r>
            <a:endParaRPr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683568" y="1052736"/>
            <a:ext cx="114300" cy="4536504"/>
            <a:chOff x="683568" y="1052736"/>
            <a:chExt cx="114300" cy="4536504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683568" y="1052736"/>
              <a:ext cx="114300" cy="1266428"/>
              <a:chOff x="683568" y="1052736"/>
              <a:chExt cx="114300" cy="1266428"/>
            </a:xfrm>
          </p:grpSpPr>
          <p:pic>
            <p:nvPicPr>
              <p:cNvPr id="14" name="Picture 9" descr="C:\Program Files\Microsoft Office\MEDIA\OFFICE14\Bullets\BD21296_.gi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568" y="2204864"/>
                <a:ext cx="114300" cy="114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9" descr="C:\Program Files\Microsoft Office\MEDIA\OFFICE14\Bullets\BD21296_.gi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568" y="1052736"/>
                <a:ext cx="114300" cy="114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" name="グループ化 6"/>
            <p:cNvGrpSpPr/>
            <p:nvPr/>
          </p:nvGrpSpPr>
          <p:grpSpPr>
            <a:xfrm>
              <a:off x="683568" y="4221088"/>
              <a:ext cx="114300" cy="1368152"/>
              <a:chOff x="683568" y="4221088"/>
              <a:chExt cx="114300" cy="1368152"/>
            </a:xfrm>
          </p:grpSpPr>
          <p:pic>
            <p:nvPicPr>
              <p:cNvPr id="20" name="Picture 9" descr="C:\Program Files\Microsoft Office\MEDIA\OFFICE14\Bullets\BD21296_.gi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568" y="5474940"/>
                <a:ext cx="114300" cy="114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9" descr="C:\Program Files\Microsoft Office\MEDIA\OFFICE14\Bullets\BD21296_.gi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568" y="4221088"/>
                <a:ext cx="114300" cy="114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46197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328592"/>
          </a:xfrm>
          <a:solidFill>
            <a:srgbClr val="FFFFE1"/>
          </a:solidFill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ja-JP" sz="2800" dirty="0" smtClean="0"/>
              <a:t>  10</a:t>
            </a:r>
            <a:r>
              <a:rPr lang="ja-JP" altLang="en-US" sz="2800" dirty="0"/>
              <a:t>領域全てにおいて男女差がみられ（</a:t>
            </a:r>
            <a:r>
              <a:rPr lang="en-US" altLang="ja-JP" sz="2800" dirty="0"/>
              <a:t>p&lt;.01</a:t>
            </a:r>
            <a:r>
              <a:rPr lang="ja-JP" altLang="en-US" sz="2800" dirty="0"/>
              <a:t>）男子</a:t>
            </a:r>
            <a:r>
              <a:rPr lang="ja-JP" altLang="en-US" sz="2800" dirty="0" smtClean="0"/>
              <a:t>が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en-US" altLang="ja-JP" sz="2800" dirty="0"/>
              <a:t> </a:t>
            </a:r>
            <a:r>
              <a:rPr lang="ja-JP" altLang="en-US" sz="2800" dirty="0" smtClean="0"/>
              <a:t> 女子</a:t>
            </a:r>
            <a:r>
              <a:rPr lang="ja-JP" altLang="en-US" sz="2800" dirty="0"/>
              <a:t>よりも素点平均値が高かった（素点が高いほど</a:t>
            </a:r>
            <a:r>
              <a:rPr lang="ja-JP" altLang="en-US" sz="2800" dirty="0" smtClean="0"/>
              <a:t>評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価</a:t>
            </a:r>
            <a:r>
              <a:rPr lang="ja-JP" altLang="en-US" sz="2800" dirty="0"/>
              <a:t>は下がる</a:t>
            </a:r>
            <a:r>
              <a:rPr lang="ja-JP" altLang="en-US" sz="2800" dirty="0" smtClean="0"/>
              <a:t>）。</a:t>
            </a: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（Ｔ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able</a:t>
            </a: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３）</a:t>
            </a:r>
            <a:endParaRPr lang="en-US" altLang="ja-JP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ja-JP" altLang="en-US" sz="2800" dirty="0" smtClean="0"/>
              <a:t>  年齢</a:t>
            </a:r>
            <a:r>
              <a:rPr lang="ja-JP" altLang="en-US" sz="2800" dirty="0"/>
              <a:t>との相関は、</a:t>
            </a:r>
            <a:r>
              <a:rPr lang="en-US" altLang="ja-JP" sz="2800" dirty="0"/>
              <a:t>10</a:t>
            </a:r>
            <a:r>
              <a:rPr lang="ja-JP" altLang="en-US" sz="2800" dirty="0"/>
              <a:t>領域全てにおいて有意で</a:t>
            </a:r>
            <a:r>
              <a:rPr lang="ja-JP" altLang="en-US" sz="2800" dirty="0" smtClean="0"/>
              <a:t>あった。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</a:rPr>
              <a:t>　　　　　　　　　　　　　　　　　　　　　　　　　　　</a:t>
            </a:r>
            <a:r>
              <a:rPr lang="ja-JP" altLang="en-US" sz="2800" dirty="0">
                <a:solidFill>
                  <a:schemeClr val="bg2">
                    <a:lumMod val="50000"/>
                  </a:schemeClr>
                </a:solidFill>
              </a:rPr>
              <a:t>　</a:t>
            </a: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</a:rPr>
              <a:t>　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Ｔ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able</a:t>
            </a:r>
            <a:r>
              <a:rPr lang="ja-JP" alt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３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ja-JP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ja-JP" altLang="en-US" sz="2800" dirty="0" smtClean="0"/>
              <a:t>  各領域に対する妥当性（</a:t>
            </a:r>
            <a:r>
              <a:rPr lang="en-US" altLang="ja-JP" sz="2800" dirty="0" smtClean="0"/>
              <a:t>α</a:t>
            </a:r>
            <a:r>
              <a:rPr lang="ja-JP" altLang="en-US" sz="2800" dirty="0" smtClean="0"/>
              <a:t>係数）は、どの領域も小中学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生</a:t>
            </a:r>
            <a:r>
              <a:rPr lang="ja-JP" altLang="en-US" sz="2800" dirty="0" smtClean="0"/>
              <a:t>より高く</a:t>
            </a:r>
            <a:r>
              <a:rPr lang="ja-JP" altLang="en-US" sz="2800" dirty="0" smtClean="0"/>
              <a:t>、</a:t>
            </a:r>
            <a:r>
              <a:rPr lang="en-US" altLang="ja-JP" sz="2800" dirty="0" smtClean="0"/>
              <a:t>M=.68</a:t>
            </a:r>
            <a:r>
              <a:rPr lang="ja-JP" altLang="en-US" sz="2800" dirty="0" err="1" smtClean="0"/>
              <a:t>、</a:t>
            </a:r>
            <a:r>
              <a:rPr lang="en-US" altLang="ja-JP" sz="2800" dirty="0"/>
              <a:t>SD=.</a:t>
            </a:r>
            <a:r>
              <a:rPr lang="en-US" altLang="ja-JP" sz="2800" dirty="0" smtClean="0"/>
              <a:t>07</a:t>
            </a:r>
            <a:r>
              <a:rPr lang="ja-JP" altLang="en-US" sz="2800" dirty="0"/>
              <a:t>であった</a:t>
            </a:r>
            <a:r>
              <a:rPr lang="ja-JP" altLang="en-US" sz="2800" dirty="0" smtClean="0"/>
              <a:t>。 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altLang="ja-JP" sz="28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Table4</a:t>
            </a:r>
            <a:r>
              <a:rPr lang="en-US" altLang="ja-JP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109728" indent="0">
              <a:buNone/>
            </a:pPr>
            <a:endParaRPr lang="en-US" altLang="ja-JP" sz="2800" dirty="0" smtClean="0"/>
          </a:p>
          <a:p>
            <a:pPr marL="109728" indent="0">
              <a:buNone/>
            </a:pPr>
            <a:r>
              <a:rPr lang="ja-JP" altLang="en-US" sz="2800" dirty="0" smtClean="0"/>
              <a:t>  正負の</a:t>
            </a:r>
            <a:r>
              <a:rPr lang="ja-JP" altLang="en-US" sz="2800" dirty="0"/>
              <a:t>評価不整合回答者は小中学生データの</a:t>
            </a:r>
            <a:r>
              <a:rPr lang="en-US" altLang="ja-JP" sz="2800" dirty="0"/>
              <a:t>17</a:t>
            </a:r>
            <a:r>
              <a:rPr lang="ja-JP" altLang="en-US" sz="2800" dirty="0"/>
              <a:t>％</a:t>
            </a:r>
            <a:r>
              <a:rPr lang="ja-JP" altLang="en-US" sz="2800" dirty="0" smtClean="0"/>
              <a:t>を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上回り</a:t>
            </a:r>
            <a:r>
              <a:rPr lang="ja-JP" altLang="en-US" sz="2800" dirty="0"/>
              <a:t>幼児データでは</a:t>
            </a:r>
            <a:r>
              <a:rPr lang="en-US" altLang="ja-JP" sz="2800" dirty="0"/>
              <a:t>28</a:t>
            </a:r>
            <a:r>
              <a:rPr lang="ja-JP" altLang="en-US" sz="2800" dirty="0"/>
              <a:t>％にのぼり、いずれも</a:t>
            </a:r>
            <a:r>
              <a:rPr lang="en-US" altLang="ja-JP" sz="2800" dirty="0"/>
              <a:t>UK</a:t>
            </a:r>
            <a:r>
              <a:rPr lang="ja-JP" altLang="en-US" sz="2800" dirty="0" smtClean="0"/>
              <a:t>の</a:t>
            </a:r>
            <a:endParaRPr lang="en-US" altLang="ja-JP" sz="2800" dirty="0" smtClean="0"/>
          </a:p>
          <a:p>
            <a:pPr marL="109728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1.6</a:t>
            </a:r>
            <a:r>
              <a:rPr lang="ja-JP" altLang="en-US" sz="2800" dirty="0"/>
              <a:t>％とは大きく</a:t>
            </a:r>
            <a:r>
              <a:rPr lang="ja-JP" altLang="en-US" sz="2800" dirty="0" smtClean="0"/>
              <a:t>異なる。</a:t>
            </a:r>
            <a:endParaRPr lang="en-US" altLang="ja-JP" sz="2800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53752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pic>
        <p:nvPicPr>
          <p:cNvPr id="15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38636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11490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17032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28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/>
          <p:cNvSpPr>
            <a:spLocks noGrp="1"/>
          </p:cNvSpPr>
          <p:nvPr>
            <p:ph type="title"/>
          </p:nvPr>
        </p:nvSpPr>
        <p:spPr>
          <a:xfrm>
            <a:off x="590872" y="418654"/>
            <a:ext cx="8229600" cy="778098"/>
          </a:xfrm>
        </p:spPr>
        <p:txBody>
          <a:bodyPr/>
          <a:lstStyle/>
          <a:p>
            <a:r>
              <a:rPr kumimoji="1" lang="en-US" altLang="ja-JP" sz="3200" dirty="0" smtClean="0"/>
              <a:t>    Table 1</a:t>
            </a:r>
            <a:r>
              <a:rPr kumimoji="1" lang="ja-JP" altLang="en-US" sz="3200" dirty="0" smtClean="0"/>
              <a:t>　</a:t>
            </a:r>
            <a:r>
              <a:rPr lang="ja-JP" altLang="en-US" sz="3200" dirty="0"/>
              <a:t> </a:t>
            </a:r>
            <a:r>
              <a:rPr kumimoji="1" lang="ja-JP" altLang="en-US" sz="3200" dirty="0" smtClean="0"/>
              <a:t>参加者人数、性別、年齢</a:t>
            </a:r>
            <a:endParaRPr kumimoji="1" lang="ja-JP" altLang="en-US" sz="3200" dirty="0"/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425168"/>
              </p:ext>
            </p:extLst>
          </p:nvPr>
        </p:nvGraphicFramePr>
        <p:xfrm>
          <a:off x="251520" y="1215087"/>
          <a:ext cx="8640960" cy="4878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373"/>
                <a:gridCol w="1345931"/>
                <a:gridCol w="1395849"/>
                <a:gridCol w="1268447"/>
                <a:gridCol w="1080120"/>
                <a:gridCol w="2160240"/>
              </a:tblGrid>
              <a:tr h="519569">
                <a:tc rowSpan="2"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N</a:t>
                      </a:r>
                      <a:endParaRPr kumimoji="1" lang="ja-JP" alt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Age</a:t>
                      </a:r>
                      <a:endParaRPr kumimoji="1" lang="ja-JP" alt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89149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男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女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平均（歳）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SD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幅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785113"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16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定型</a:t>
                      </a:r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小中学生</a:t>
                      </a:r>
                      <a:endParaRPr kumimoji="1" lang="en-US" altLang="ja-JP" sz="280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25409</a:t>
                      </a:r>
                      <a:endParaRPr kumimoji="1" lang="ja-JP" alt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12.10</a:t>
                      </a:r>
                      <a:endParaRPr kumimoji="1" lang="ja-JP" alt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2.06</a:t>
                      </a:r>
                      <a:endParaRPr kumimoji="1" lang="ja-JP" alt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endParaRPr kumimoji="1" lang="en-US" altLang="ja-JP" sz="2800" dirty="0" smtClean="0"/>
                    </a:p>
                    <a:p>
                      <a:pPr algn="l"/>
                      <a:r>
                        <a:rPr kumimoji="1" lang="ja-JP" altLang="en-US" sz="2800" dirty="0" smtClean="0"/>
                        <a:t>　</a:t>
                      </a:r>
                      <a:r>
                        <a:rPr kumimoji="1" lang="en-US" altLang="ja-JP" sz="2800" dirty="0" smtClean="0"/>
                        <a:t>6.08</a:t>
                      </a:r>
                      <a:r>
                        <a:rPr kumimoji="1" lang="ja-JP" altLang="en-US" sz="2800" dirty="0" smtClean="0"/>
                        <a:t>　　</a:t>
                      </a:r>
                      <a:endParaRPr kumimoji="1" lang="en-US" altLang="ja-JP" sz="2800" dirty="0" smtClean="0"/>
                    </a:p>
                    <a:p>
                      <a:pPr algn="l"/>
                      <a:r>
                        <a:rPr kumimoji="1" lang="ja-JP" altLang="en-US" sz="2800" dirty="0" smtClean="0"/>
                        <a:t>　　～</a:t>
                      </a:r>
                      <a:r>
                        <a:rPr kumimoji="1" lang="en-US" altLang="ja-JP" sz="2800" dirty="0" smtClean="0"/>
                        <a:t>15.11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73905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1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13112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1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12297</a:t>
                      </a:r>
                      <a:endParaRPr kumimoji="1" lang="ja-JP" alt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862216"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定型</a:t>
                      </a:r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未就学児</a:t>
                      </a:r>
                      <a:endParaRPr kumimoji="1" lang="ja-JP" altLang="en-US" sz="2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1278</a:t>
                      </a:r>
                      <a:endParaRPr kumimoji="1" lang="ja-JP" alt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4.11</a:t>
                      </a:r>
                      <a:endParaRPr kumimoji="1" lang="ja-JP" alt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1.01</a:t>
                      </a:r>
                      <a:endParaRPr kumimoji="1" lang="ja-JP" altLang="en-US" sz="2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endParaRPr kumimoji="1" lang="en-US" altLang="ja-JP" sz="2800" dirty="0" smtClean="0"/>
                    </a:p>
                    <a:p>
                      <a:pPr algn="l"/>
                      <a:r>
                        <a:rPr kumimoji="1" lang="ja-JP" altLang="en-US" sz="2800" dirty="0" smtClean="0"/>
                        <a:t>　</a:t>
                      </a:r>
                      <a:r>
                        <a:rPr kumimoji="1" lang="en-US" altLang="ja-JP" sz="2800" dirty="0" smtClean="0"/>
                        <a:t>3.01</a:t>
                      </a:r>
                      <a:r>
                        <a:rPr kumimoji="1" lang="ja-JP" altLang="en-US" sz="2800" dirty="0" smtClean="0"/>
                        <a:t>　</a:t>
                      </a:r>
                      <a:endParaRPr kumimoji="1" lang="en-US" altLang="ja-JP" sz="2800" dirty="0" smtClean="0"/>
                    </a:p>
                    <a:p>
                      <a:pPr algn="l"/>
                      <a:r>
                        <a:rPr kumimoji="1" lang="ja-JP" altLang="en-US" sz="2800" dirty="0" smtClean="0"/>
                        <a:t>　  ～ </a:t>
                      </a:r>
                      <a:r>
                        <a:rPr kumimoji="1" lang="en-US" altLang="ja-JP" sz="2800" dirty="0" smtClean="0"/>
                        <a:t>6.11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86409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639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 smtClean="0"/>
                    </a:p>
                    <a:p>
                      <a:pPr algn="ctr"/>
                      <a:r>
                        <a:rPr kumimoji="1" lang="en-US" altLang="ja-JP" sz="2800" dirty="0" smtClean="0"/>
                        <a:t>639</a:t>
                      </a:r>
                      <a:endParaRPr kumimoji="1" lang="ja-JP" altLang="en-US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67544" y="116632"/>
            <a:ext cx="8568952" cy="994122"/>
          </a:xfrm>
        </p:spPr>
        <p:txBody>
          <a:bodyPr>
            <a:noAutofit/>
          </a:bodyPr>
          <a:lstStyle/>
          <a:p>
            <a:r>
              <a:rPr kumimoji="1" lang="en-US" altLang="ja-JP" sz="2800" dirty="0" smtClean="0"/>
              <a:t>Table 2</a:t>
            </a:r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CCC-2</a:t>
            </a:r>
            <a:r>
              <a:rPr kumimoji="1" lang="ja-JP" altLang="en-US" sz="2800" dirty="0" smtClean="0"/>
              <a:t>領域ごとの年齢相関と男女差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（定型小中学生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N=23396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男 </a:t>
            </a:r>
            <a:r>
              <a:rPr lang="en-US" altLang="ja-JP" sz="2800" dirty="0" smtClean="0"/>
              <a:t>11899,</a:t>
            </a:r>
            <a:r>
              <a:rPr lang="ja-JP" altLang="en-US" sz="2800" dirty="0" smtClean="0"/>
              <a:t>　女 </a:t>
            </a:r>
            <a:r>
              <a:rPr lang="en-US" altLang="ja-JP" sz="2800" dirty="0" smtClean="0"/>
              <a:t>11497</a:t>
            </a:r>
            <a:r>
              <a:rPr kumimoji="1" lang="ja-JP" altLang="en-US" sz="2800" dirty="0" smtClean="0"/>
              <a:t>）</a:t>
            </a:r>
            <a:endParaRPr kumimoji="1" lang="ja-JP" altLang="en-US" sz="28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678039"/>
              </p:ext>
            </p:extLst>
          </p:nvPr>
        </p:nvGraphicFramePr>
        <p:xfrm>
          <a:off x="323528" y="1113603"/>
          <a:ext cx="8604449" cy="4808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62319"/>
                <a:gridCol w="1626243"/>
                <a:gridCol w="1094821"/>
                <a:gridCol w="1323762"/>
                <a:gridCol w="698652"/>
                <a:gridCol w="698652"/>
              </a:tblGrid>
              <a:tr h="368300"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年齢相関</a:t>
                      </a:r>
                      <a:endParaRPr kumimoji="1" lang="ja-JP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男女差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対数変換された相関関係</a:t>
                      </a:r>
                      <a:endParaRPr kumimoji="1" lang="ja-JP" altLang="en-US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i="1" smtClean="0"/>
                        <a:t>F</a:t>
                      </a:r>
                    </a:p>
                    <a:p>
                      <a:pPr algn="ctr"/>
                      <a:r>
                        <a:rPr kumimoji="1" lang="ja-JP" altLang="en-US" b="1" i="0" smtClean="0"/>
                        <a:t>（自由度１）</a:t>
                      </a:r>
                      <a:endParaRPr kumimoji="1" lang="ja-JP" altLang="en-US" b="1" i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素点平均値</a:t>
                      </a:r>
                      <a:endParaRPr kumimoji="1" lang="en-US" altLang="ja-JP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 smtClean="0"/>
                        <a:t>男　　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smtClean="0"/>
                        <a:t>女</a:t>
                      </a:r>
                      <a:endParaRPr kumimoji="1" lang="ja-JP" alt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A.</a:t>
                      </a:r>
                      <a:r>
                        <a:rPr kumimoji="1" lang="ja-JP" altLang="en-US" dirty="0" smtClean="0"/>
                        <a:t>音声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144.646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1.93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B.</a:t>
                      </a:r>
                      <a:r>
                        <a:rPr kumimoji="1" lang="ja-JP" altLang="en-US" dirty="0" smtClean="0"/>
                        <a:t>文法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-.062</a:t>
                      </a:r>
                      <a:r>
                        <a:rPr kumimoji="1" lang="en-US" altLang="ja-JP" baseline="0" dirty="0" smtClean="0"/>
                        <a:t>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158.566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1.82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C.</a:t>
                      </a:r>
                      <a:r>
                        <a:rPr kumimoji="1" lang="ja-JP" altLang="en-US" dirty="0" smtClean="0"/>
                        <a:t>意味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-.206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113.348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3.79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3.45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D.</a:t>
                      </a:r>
                      <a:r>
                        <a:rPr kumimoji="1" lang="ja-JP" altLang="en-US" dirty="0" smtClean="0"/>
                        <a:t>首尾一貫性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331.285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2.94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E.</a:t>
                      </a:r>
                      <a:r>
                        <a:rPr kumimoji="1" lang="ja-JP" altLang="en-US" dirty="0" smtClean="0"/>
                        <a:t>場面に不適切な話し方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449.795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定型化されたことば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-.185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154.465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b="0" dirty="0" smtClean="0"/>
                        <a:t>コミュニケーション場面の利用</a:t>
                      </a:r>
                      <a:endParaRPr kumimoji="1" lang="ja-JP" alt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188.124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2.52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2.06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dirty="0" smtClean="0"/>
                        <a:t>非言語コミュニケーション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257.732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社会的関係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-.069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471.036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興味関心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431.657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2.62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539552" y="5903893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**</a:t>
            </a:r>
            <a:r>
              <a:rPr lang="ja-JP" altLang="en-US" sz="2800" dirty="0"/>
              <a:t>全て</a:t>
            </a:r>
            <a:r>
              <a:rPr kumimoji="1" lang="ja-JP" altLang="en-US" sz="2800" dirty="0" smtClean="0"/>
              <a:t>の相関は、</a:t>
            </a:r>
            <a:r>
              <a:rPr kumimoji="1" lang="en-US" altLang="ja-JP" sz="2800" dirty="0" smtClean="0"/>
              <a:t>1</a:t>
            </a:r>
            <a:r>
              <a:rPr kumimoji="1" lang="ja-JP" altLang="en-US" sz="2800" dirty="0" smtClean="0"/>
              <a:t>％水準で有意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全ての領域で素点平均値は男＞女（</a:t>
            </a:r>
            <a:r>
              <a:rPr lang="en-US" altLang="ja-JP" sz="2800" dirty="0" smtClean="0"/>
              <a:t>0.1</a:t>
            </a:r>
            <a:r>
              <a:rPr lang="ja-JP" altLang="en-US" sz="2800" dirty="0" smtClean="0"/>
              <a:t>％水準で有意</a:t>
            </a:r>
            <a:r>
              <a:rPr lang="en-US" altLang="ja-JP" sz="2800" dirty="0" smtClean="0"/>
              <a:t>)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94122"/>
          </a:xfrm>
        </p:spPr>
        <p:txBody>
          <a:bodyPr/>
          <a:lstStyle/>
          <a:p>
            <a:r>
              <a:rPr kumimoji="1" lang="en-US" altLang="ja-JP" sz="2800" dirty="0" smtClean="0"/>
              <a:t>Table 3</a:t>
            </a:r>
            <a:r>
              <a:rPr kumimoji="1" lang="ja-JP" altLang="en-US" sz="2800" dirty="0" smtClean="0"/>
              <a:t>　</a:t>
            </a:r>
            <a:r>
              <a:rPr kumimoji="1" lang="en-US" altLang="ja-JP" sz="2800" dirty="0" smtClean="0"/>
              <a:t>CCC-2</a:t>
            </a:r>
            <a:r>
              <a:rPr kumimoji="1" lang="ja-JP" altLang="en-US" sz="2800" dirty="0" smtClean="0"/>
              <a:t>領域ごとの年齢相関と男女差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（定型就学前児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N=794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男　</a:t>
            </a:r>
            <a:r>
              <a:rPr lang="en-US" altLang="ja-JP" sz="2800" dirty="0" smtClean="0"/>
              <a:t>373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,</a:t>
            </a:r>
            <a:r>
              <a:rPr lang="ja-JP" altLang="en-US" sz="2800" dirty="0" smtClean="0"/>
              <a:t>女　</a:t>
            </a:r>
            <a:r>
              <a:rPr lang="en-US" altLang="ja-JP" sz="2800" dirty="0" smtClean="0"/>
              <a:t>421</a:t>
            </a:r>
            <a:r>
              <a:rPr lang="ja-JP" altLang="en-US" sz="2800" dirty="0" smtClean="0"/>
              <a:t>　</a:t>
            </a:r>
            <a:r>
              <a:rPr kumimoji="1" lang="ja-JP" altLang="en-US" sz="2800" dirty="0" smtClean="0"/>
              <a:t>）</a:t>
            </a:r>
            <a:endParaRPr kumimoji="1" lang="ja-JP" altLang="en-US" sz="28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483800"/>
              </p:ext>
            </p:extLst>
          </p:nvPr>
        </p:nvGraphicFramePr>
        <p:xfrm>
          <a:off x="323528" y="1113603"/>
          <a:ext cx="8568952" cy="48082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49273"/>
                <a:gridCol w="1619535"/>
                <a:gridCol w="1090305"/>
                <a:gridCol w="1318301"/>
                <a:gridCol w="695769"/>
                <a:gridCol w="695769"/>
              </a:tblGrid>
              <a:tr h="368300">
                <a:tc row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年齢相関</a:t>
                      </a:r>
                      <a:endParaRPr kumimoji="1" lang="ja-JP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男女差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対数変換された相関関係</a:t>
                      </a:r>
                      <a:endParaRPr kumimoji="1" lang="ja-JP" altLang="en-US" sz="18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smtClean="0"/>
                        <a:t>F</a:t>
                      </a:r>
                    </a:p>
                    <a:p>
                      <a:pPr algn="ctr"/>
                      <a:r>
                        <a:rPr kumimoji="1" lang="ja-JP" altLang="en-US" b="1" i="0" dirty="0" smtClean="0"/>
                        <a:t>（自由度１）</a:t>
                      </a:r>
                      <a:endParaRPr kumimoji="1" lang="ja-JP" altLang="en-US" b="1" i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素点平均値</a:t>
                      </a:r>
                      <a:endParaRPr kumimoji="1" lang="en-US" altLang="ja-JP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男　　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mtClean="0"/>
                        <a:t>女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A.</a:t>
                      </a:r>
                      <a:r>
                        <a:rPr kumimoji="1" lang="ja-JP" altLang="en-US" dirty="0" smtClean="0"/>
                        <a:t>音声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-.278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16.012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4.02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3.09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B.</a:t>
                      </a:r>
                      <a:r>
                        <a:rPr kumimoji="1" lang="ja-JP" altLang="en-US" dirty="0" smtClean="0"/>
                        <a:t>文法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-.226</a:t>
                      </a:r>
                      <a:r>
                        <a:rPr kumimoji="1" lang="en-US" altLang="ja-JP" baseline="0" dirty="0" smtClean="0"/>
                        <a:t>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17.365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2.97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2.08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C.</a:t>
                      </a:r>
                      <a:r>
                        <a:rPr kumimoji="1" lang="ja-JP" altLang="en-US" dirty="0" smtClean="0"/>
                        <a:t>意味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-.249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9.963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5.47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4.86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D.</a:t>
                      </a:r>
                      <a:r>
                        <a:rPr kumimoji="1" lang="ja-JP" altLang="en-US" dirty="0" smtClean="0"/>
                        <a:t>首尾一貫性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14.815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2.99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E.</a:t>
                      </a:r>
                      <a:r>
                        <a:rPr kumimoji="1" lang="ja-JP" altLang="en-US" dirty="0" smtClean="0"/>
                        <a:t>場面に不適切な話し方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33.710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5.29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3.91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定型化されたことば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15.017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1.65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b="0" dirty="0" smtClean="0"/>
                        <a:t>コミュニケーション場面の利用</a:t>
                      </a:r>
                      <a:endParaRPr kumimoji="1" lang="ja-JP" alt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-.212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13.028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4.72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3.91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dirty="0" smtClean="0"/>
                        <a:t>非言語コミュニケーション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-.089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13.180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社会的関係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19.261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1.86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興味関心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-.175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39.461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3.33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611560" y="5903893"/>
            <a:ext cx="8532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**1</a:t>
            </a:r>
            <a:r>
              <a:rPr lang="ja-JP" altLang="en-US" sz="2800" dirty="0" smtClean="0"/>
              <a:t>％水準で有意　</a:t>
            </a:r>
            <a:r>
              <a:rPr lang="en-US" altLang="ja-JP" sz="2800" dirty="0" smtClean="0"/>
              <a:t>,</a:t>
            </a:r>
            <a:r>
              <a:rPr lang="ja-JP" altLang="en-US" sz="2800" dirty="0" smtClean="0"/>
              <a:t>　*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％水準で有意</a:t>
            </a:r>
            <a:endParaRPr lang="en-US" altLang="ja-JP" sz="2800" dirty="0" smtClean="0"/>
          </a:p>
          <a:p>
            <a:r>
              <a:rPr lang="ja-JP" altLang="en-US" sz="2800" dirty="0" smtClean="0"/>
              <a:t>全ての領域で素点平均値は男＞女（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0.1</a:t>
            </a:r>
            <a:r>
              <a:rPr lang="ja-JP" altLang="en-US" sz="2800" dirty="0" smtClean="0"/>
              <a:t>％水準で有意</a:t>
            </a:r>
            <a:r>
              <a:rPr lang="en-US" altLang="ja-JP" sz="2800" dirty="0" smtClean="0"/>
              <a:t>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844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kumimoji="1" lang="en-US" altLang="ja-JP" sz="3200" dirty="0" smtClean="0"/>
              <a:t>Table 4</a:t>
            </a:r>
            <a:r>
              <a:rPr kumimoji="1" lang="ja-JP" altLang="en-US" sz="3200" dirty="0" smtClean="0"/>
              <a:t>　</a:t>
            </a:r>
            <a:r>
              <a:rPr kumimoji="1" lang="en-US" altLang="ja-JP" sz="3200" dirty="0" smtClean="0"/>
              <a:t>CCC-2</a:t>
            </a:r>
            <a:r>
              <a:rPr kumimoji="1" lang="ja-JP" altLang="en-US" sz="3200" dirty="0" smtClean="0"/>
              <a:t>領域に対する妥当性</a:t>
            </a:r>
            <a:endParaRPr kumimoji="1" lang="ja-JP" altLang="en-US" sz="3200" dirty="0"/>
          </a:p>
        </p:txBody>
      </p:sp>
      <p:graphicFrame>
        <p:nvGraphicFramePr>
          <p:cNvPr id="140" name="表 1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467402"/>
              </p:ext>
            </p:extLst>
          </p:nvPr>
        </p:nvGraphicFramePr>
        <p:xfrm>
          <a:off x="467544" y="1288256"/>
          <a:ext cx="8568953" cy="4714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96344"/>
                <a:gridCol w="1374414"/>
                <a:gridCol w="1361890"/>
                <a:gridCol w="1320565"/>
                <a:gridCol w="1415740"/>
              </a:tblGrid>
              <a:tr h="368300"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定型就学前児－内的整合性のないもの</a:t>
                      </a:r>
                      <a:endParaRPr kumimoji="1" lang="ja-JP" alt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定型小中学生－内的整合性のないもの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2772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N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α</a:t>
                      </a:r>
                      <a:r>
                        <a:rPr kumimoji="1" lang="ja-JP" altLang="en-US" sz="1800" dirty="0" smtClean="0"/>
                        <a:t>係数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0" dirty="0" smtClean="0"/>
                        <a:t>N</a:t>
                      </a:r>
                      <a:endParaRPr kumimoji="1" lang="ja-JP" alt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α</a:t>
                      </a:r>
                      <a:r>
                        <a:rPr kumimoji="1" lang="ja-JP" altLang="en-US" dirty="0" smtClean="0"/>
                        <a:t>係数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A.</a:t>
                      </a:r>
                      <a:r>
                        <a:rPr kumimoji="1" lang="ja-JP" altLang="en-US" dirty="0" smtClean="0"/>
                        <a:t>音声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0.736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0.459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B.</a:t>
                      </a:r>
                      <a:r>
                        <a:rPr kumimoji="1" lang="ja-JP" altLang="en-US" dirty="0" smtClean="0"/>
                        <a:t>文法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0.508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C.</a:t>
                      </a:r>
                      <a:r>
                        <a:rPr kumimoji="1" lang="ja-JP" altLang="en-US" dirty="0" smtClean="0"/>
                        <a:t>意味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20356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0.544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D.</a:t>
                      </a:r>
                      <a:r>
                        <a:rPr kumimoji="1" lang="ja-JP" altLang="en-US" dirty="0" smtClean="0"/>
                        <a:t>首尾一貫性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0.783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20216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0.747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E.</a:t>
                      </a:r>
                      <a:r>
                        <a:rPr kumimoji="1" lang="ja-JP" altLang="en-US" dirty="0" smtClean="0"/>
                        <a:t>場面に不適切な話し方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0.774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0.713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定型化されたことば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20335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0.547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b="0" dirty="0" smtClean="0"/>
                        <a:t>コミュニケーション場面の利用</a:t>
                      </a:r>
                      <a:endParaRPr kumimoji="1" lang="ja-JP" alt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826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0.665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sz="1600" dirty="0" smtClean="0"/>
                        <a:t>非言語コミュニケーション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20347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0.566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社会的関係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824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20229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0.571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r>
                        <a:rPr kumimoji="1" lang="ja-JP" altLang="en-US" dirty="0" err="1" smtClean="0"/>
                        <a:t>．</a:t>
                      </a:r>
                      <a:r>
                        <a:rPr kumimoji="1" lang="ja-JP" altLang="en-US" dirty="0" smtClean="0"/>
                        <a:t>興味関心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20293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0.564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07504" y="6279165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正負評価内的整合性違反率 　小中学生：</a:t>
            </a:r>
            <a:r>
              <a:rPr lang="en-US" altLang="ja-JP" sz="2000" dirty="0" smtClean="0"/>
              <a:t>17</a:t>
            </a:r>
            <a:r>
              <a:rPr lang="ja-JP" altLang="en-US" sz="2000" dirty="0" smtClean="0"/>
              <a:t>％</a:t>
            </a:r>
            <a:r>
              <a:rPr lang="en-US" altLang="ja-JP" sz="2000" dirty="0" smtClean="0"/>
              <a:t>,</a:t>
            </a:r>
            <a:r>
              <a:rPr lang="ja-JP" altLang="en-US" sz="2000" dirty="0" smtClean="0"/>
              <a:t>　就学前児：</a:t>
            </a:r>
            <a:r>
              <a:rPr lang="en-US" altLang="ja-JP" sz="2000" dirty="0" smtClean="0"/>
              <a:t>28</a:t>
            </a:r>
            <a:r>
              <a:rPr lang="ja-JP" altLang="en-US" sz="2000" dirty="0" smtClean="0"/>
              <a:t>％</a:t>
            </a:r>
            <a:r>
              <a:rPr lang="en-US" altLang="ja-JP" sz="2000" dirty="0" smtClean="0"/>
              <a:t>,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UK 1.6</a:t>
            </a:r>
            <a:r>
              <a:rPr lang="ja-JP" altLang="en-US" sz="2000" dirty="0"/>
              <a:t>％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56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616624"/>
          </a:xfrm>
          <a:solidFill>
            <a:srgbClr val="FFFFE1"/>
          </a:solidFill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ja-JP" altLang="en-US" dirty="0" smtClean="0"/>
              <a:t>  小中</a:t>
            </a:r>
            <a:r>
              <a:rPr lang="ja-JP" altLang="en-US" dirty="0"/>
              <a:t>学生データと同様、就学前児においても</a:t>
            </a:r>
            <a:r>
              <a:rPr lang="ja-JP" altLang="en-US" dirty="0" smtClean="0"/>
              <a:t>男女差が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顕著</a:t>
            </a:r>
            <a:r>
              <a:rPr lang="ja-JP" altLang="en-US" dirty="0"/>
              <a:t>に</a:t>
            </a:r>
            <a:r>
              <a:rPr lang="ja-JP" altLang="en-US" dirty="0" smtClean="0"/>
              <a:t>みられた</a:t>
            </a:r>
            <a:r>
              <a:rPr lang="ja-JP" altLang="en-US" dirty="0"/>
              <a:t>。</a:t>
            </a:r>
            <a:r>
              <a:rPr lang="ja-JP" altLang="en-US" dirty="0" smtClean="0"/>
              <a:t>日本語版</a:t>
            </a:r>
            <a:r>
              <a:rPr lang="ja-JP" altLang="en-US" dirty="0"/>
              <a:t>においては男女別</a:t>
            </a:r>
            <a:r>
              <a:rPr lang="ja-JP" altLang="en-US" dirty="0" smtClean="0"/>
              <a:t>に</a:t>
            </a:r>
            <a:r>
              <a:rPr lang="ja-JP" altLang="en-US" dirty="0"/>
              <a:t>偏差値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を</a:t>
            </a:r>
            <a:r>
              <a:rPr lang="ja-JP" altLang="en-US" dirty="0" err="1"/>
              <a:t>算</a:t>
            </a:r>
            <a:r>
              <a:rPr lang="ja-JP" altLang="en-US" dirty="0"/>
              <a:t>出する必要がある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109728" indent="0">
              <a:buNone/>
            </a:pPr>
            <a:r>
              <a:rPr lang="ja-JP" altLang="en-US" dirty="0" smtClean="0"/>
              <a:t>  素点</a:t>
            </a:r>
            <a:r>
              <a:rPr lang="ja-JP" altLang="en-US" dirty="0"/>
              <a:t>と年齢に相関があり、就学前の幼児と</a:t>
            </a:r>
            <a:r>
              <a:rPr lang="ja-JP" altLang="en-US" dirty="0" smtClean="0"/>
              <a:t>関わる</a:t>
            </a:r>
            <a:r>
              <a:rPr lang="ja-JP" altLang="en-US" dirty="0"/>
              <a:t>幼稚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園</a:t>
            </a:r>
            <a:r>
              <a:rPr lang="ja-JP" altLang="en-US" dirty="0"/>
              <a:t>、保育園等の関係機関や家庭において、気に</a:t>
            </a:r>
            <a:r>
              <a:rPr lang="ja-JP" altLang="en-US" dirty="0" smtClean="0"/>
              <a:t>なる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子ども</a:t>
            </a:r>
            <a:r>
              <a:rPr lang="ja-JP" altLang="en-US" dirty="0"/>
              <a:t>のコミュニケーションの様子を早期に</a:t>
            </a:r>
            <a:r>
              <a:rPr lang="ja-JP" altLang="en-US" dirty="0" smtClean="0"/>
              <a:t>チェック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できる</a:t>
            </a:r>
            <a:r>
              <a:rPr lang="ja-JP" altLang="en-US" dirty="0"/>
              <a:t>ツールとして期待できる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 smtClean="0"/>
              <a:t>  α</a:t>
            </a:r>
            <a:r>
              <a:rPr lang="ja-JP" altLang="en-US" dirty="0" smtClean="0"/>
              <a:t>係数は、就学前児が小中学生より高い。小中学生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データの年齢による再吟味が必要</a:t>
            </a:r>
            <a:r>
              <a:rPr lang="ja-JP" altLang="en-US" dirty="0"/>
              <a:t>である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109728" indent="0">
              <a:buNone/>
            </a:pPr>
            <a:r>
              <a:rPr lang="ja-JP" altLang="en-US" dirty="0" smtClean="0"/>
              <a:t>  正負の評価不整合回答者割合が就学前児データでさ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らに</a:t>
            </a:r>
            <a:r>
              <a:rPr lang="ja-JP" altLang="en-US" dirty="0" smtClean="0"/>
              <a:t>高くなった。今後、実施基準や教示の工夫につい</a:t>
            </a:r>
            <a:endParaRPr lang="en-US" altLang="ja-JP" dirty="0" smtClean="0"/>
          </a:p>
          <a:p>
            <a:pPr marL="109728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lang="ja-JP" altLang="en-US" dirty="0" smtClean="0"/>
              <a:t>て検討する。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53752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pic>
        <p:nvPicPr>
          <p:cNvPr id="14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94620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32675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02932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 descr="C:\Program Files\Microsoft Office\MEDIA\OFFICE14\Bullets\BD21296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466828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7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ビジネス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604</TotalTime>
  <Words>631</Words>
  <Application>Microsoft Office PowerPoint</Application>
  <PresentationFormat>画面に合わせる (4:3)</PresentationFormat>
  <Paragraphs>298</Paragraphs>
  <Slides>8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ビジネス</vt:lpstr>
      <vt:lpstr>子どものコミュニケーションチェックリスト（CCC-2） 日本語版の標準化：定型就学前児</vt:lpstr>
      <vt:lpstr>はじめに</vt:lpstr>
      <vt:lpstr>結果</vt:lpstr>
      <vt:lpstr>    Table 1　 参加者人数、性別、年齢</vt:lpstr>
      <vt:lpstr>Table 2　CCC-2領域ごとの年齢相関と男女差 （定型小中学生　N=23396　 男 11899,　女 11497）</vt:lpstr>
      <vt:lpstr>Table 3　CCC-2領域ごとの年齢相関と男女差 （定型就学前児　N=794　 男　373　,女　421　）</vt:lpstr>
      <vt:lpstr>Table 4　CCC-2領域に対する妥当性</vt:lpstr>
      <vt:lpstr>考察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子どものコミュニケーションチェックリスト（CCC-2）日本語版の標準化：定型就学前児</dc:title>
  <dc:creator>大井研究室</dc:creator>
  <cp:lastModifiedBy>大井研究室</cp:lastModifiedBy>
  <cp:revision>43</cp:revision>
  <dcterms:created xsi:type="dcterms:W3CDTF">2012-04-29T02:55:13Z</dcterms:created>
  <dcterms:modified xsi:type="dcterms:W3CDTF">2012-05-07T06:02:00Z</dcterms:modified>
</cp:coreProperties>
</file>